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7"/>
  </p:notesMasterIdLst>
  <p:sldIdLst>
    <p:sldId id="275" r:id="rId2"/>
    <p:sldId id="286" r:id="rId3"/>
    <p:sldId id="284" r:id="rId4"/>
    <p:sldId id="279" r:id="rId5"/>
    <p:sldId id="28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B0FF5-279A-419F-8004-69B78EC168DB}" type="datetimeFigureOut">
              <a:rPr lang="en-US" smtClean="0"/>
              <a:pPr/>
              <a:t>5/11/2025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D8EBA3-5A51-41F6-A189-179CA5D95844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fr-FR" b="1" u="sng" dirty="0">
                <a:solidFill>
                  <a:srgbClr val="C00000"/>
                </a:solidFill>
              </a:rPr>
              <a:t>Le caryotype</a:t>
            </a:r>
            <a:r>
              <a:rPr lang="fr-FR" dirty="0">
                <a:solidFill>
                  <a:srgbClr val="002060"/>
                </a:solidFill>
              </a:rPr>
              <a:t> 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5486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800" b="1" i="1" u="sng" dirty="0">
                <a:solidFill>
                  <a:srgbClr val="FFC000"/>
                </a:solidFill>
              </a:rPr>
              <a:t>Visualiser la capsule vidéo « le premier caryotype »</a:t>
            </a:r>
          </a:p>
          <a:p>
            <a:pPr algn="just"/>
            <a:endParaRPr lang="fr-FR" dirty="0">
              <a:solidFill>
                <a:srgbClr val="002060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62A896B4-9929-4F4F-25EE-42283BF7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" y="1527708"/>
            <a:ext cx="8458200" cy="4873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D4FCCED-5989-E896-F2DE-BC935FC10B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758869"/>
            <a:ext cx="5315423" cy="5340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457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FC30863-F251-0A1B-5BF2-DF69BAEC317B}"/>
              </a:ext>
            </a:extLst>
          </p:cNvPr>
          <p:cNvSpPr txBox="1"/>
          <p:nvPr/>
        </p:nvSpPr>
        <p:spPr>
          <a:xfrm>
            <a:off x="0" y="762000"/>
            <a:ext cx="89154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3000" dirty="0">
                <a:solidFill>
                  <a:srgbClr val="002060"/>
                </a:solidFill>
              </a:rPr>
              <a:t>Le </a:t>
            </a:r>
            <a:r>
              <a:rPr lang="fr-FR" sz="3000" b="1" u="sng" dirty="0">
                <a:solidFill>
                  <a:srgbClr val="C00000"/>
                </a:solidFill>
              </a:rPr>
              <a:t>caryotype</a:t>
            </a:r>
            <a:r>
              <a:rPr lang="fr-FR" sz="3000" dirty="0">
                <a:solidFill>
                  <a:srgbClr val="002060"/>
                </a:solidFill>
              </a:rPr>
              <a:t> est une technique qui permet d’étudier et de visualiser l’ensemble des </a:t>
            </a:r>
            <a:r>
              <a:rPr lang="fr-FR" sz="3000" b="1" u="sng" dirty="0">
                <a:solidFill>
                  <a:srgbClr val="002060"/>
                </a:solidFill>
              </a:rPr>
              <a:t>chromosomes</a:t>
            </a:r>
            <a:r>
              <a:rPr lang="fr-FR" sz="3000" dirty="0">
                <a:solidFill>
                  <a:srgbClr val="002060"/>
                </a:solidFill>
              </a:rPr>
              <a:t> d’un individu.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3000" dirty="0">
                <a:solidFill>
                  <a:srgbClr val="002060"/>
                </a:solidFill>
              </a:rPr>
              <a:t>Les chromosomes présents dans le noyau de chacune de nos cellules portent notre </a:t>
            </a:r>
            <a:r>
              <a:rPr lang="fr-FR" sz="3000" b="1" u="sng" dirty="0">
                <a:solidFill>
                  <a:srgbClr val="002060"/>
                </a:solidFill>
              </a:rPr>
              <a:t>matériel génétique.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3000" dirty="0">
                <a:solidFill>
                  <a:srgbClr val="002060"/>
                </a:solidFill>
                <a:cs typeface="Times New Roman" pitchFamily="18" charset="0"/>
              </a:rPr>
              <a:t>Chez l’humain, chaque cellule contient normalement </a:t>
            </a:r>
            <a:r>
              <a:rPr lang="fr-FR" sz="3000" b="1" u="sng" dirty="0">
                <a:solidFill>
                  <a:srgbClr val="002060"/>
                </a:solidFill>
                <a:cs typeface="Times New Roman" pitchFamily="18" charset="0"/>
              </a:rPr>
              <a:t>23 paires</a:t>
            </a:r>
            <a:r>
              <a:rPr lang="fr-FR" sz="3000" dirty="0">
                <a:solidFill>
                  <a:srgbClr val="002060"/>
                </a:solidFill>
                <a:cs typeface="Times New Roman" pitchFamily="18" charset="0"/>
              </a:rPr>
              <a:t> de chromosomes:</a:t>
            </a:r>
          </a:p>
          <a:p>
            <a:pPr algn="just"/>
            <a:endParaRPr lang="fr-FR" sz="3000" dirty="0">
              <a:solidFill>
                <a:srgbClr val="002060"/>
              </a:solidFill>
              <a:cs typeface="Times New Roman" pitchFamily="18" charset="0"/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fr-FR" sz="3000" dirty="0">
                <a:solidFill>
                  <a:srgbClr val="002060"/>
                </a:solidFill>
                <a:cs typeface="Times New Roman" pitchFamily="18" charset="0"/>
              </a:rPr>
              <a:t>22 paires de chromosomes non sexuels = </a:t>
            </a:r>
            <a:r>
              <a:rPr lang="fr-FR" sz="3000" b="1" u="sng" dirty="0">
                <a:solidFill>
                  <a:srgbClr val="002060"/>
                </a:solidFill>
                <a:cs typeface="Times New Roman" pitchFamily="18" charset="0"/>
              </a:rPr>
              <a:t>autosomes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fr-FR" sz="3000" dirty="0">
                <a:solidFill>
                  <a:srgbClr val="002060"/>
                </a:solidFill>
                <a:cs typeface="Times New Roman" pitchFamily="18" charset="0"/>
              </a:rPr>
              <a:t>une paire de chromosomes sexuels = </a:t>
            </a:r>
            <a:r>
              <a:rPr lang="fr-FR" sz="3000" b="1" u="sng" dirty="0">
                <a:solidFill>
                  <a:srgbClr val="002060"/>
                </a:solidFill>
                <a:cs typeface="Times New Roman" pitchFamily="18" charset="0"/>
              </a:rPr>
              <a:t>gonosomes</a:t>
            </a:r>
            <a:r>
              <a:rPr lang="fr-FR" sz="3000" dirty="0">
                <a:solidFill>
                  <a:srgbClr val="002060"/>
                </a:solidFill>
                <a:cs typeface="Times New Roman" pitchFamily="18" charset="0"/>
              </a:rPr>
              <a:t> qui déterminent le sexe de l’individu. </a:t>
            </a:r>
          </a:p>
        </p:txBody>
      </p:sp>
    </p:spTree>
    <p:extLst>
      <p:ext uri="{BB962C8B-B14F-4D97-AF65-F5344CB8AC3E}">
        <p14:creationId xmlns:p14="http://schemas.microsoft.com/office/powerpoint/2010/main" val="763369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505200"/>
            <a:ext cx="8346831" cy="2553907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fr-FR" sz="2800" dirty="0">
                <a:solidFill>
                  <a:srgbClr val="002060"/>
                </a:solidFill>
                <a:cs typeface="Times New Roman" pitchFamily="18" charset="0"/>
              </a:rPr>
              <a:t>Les hommes possèdent un chromosome X et un chromosome Y</a:t>
            </a:r>
          </a:p>
          <a:p>
            <a:pPr>
              <a:buFontTx/>
              <a:buChar char="-"/>
            </a:pPr>
            <a:r>
              <a:rPr lang="fr-FR" sz="2800" dirty="0">
                <a:solidFill>
                  <a:srgbClr val="002060"/>
                </a:solidFill>
                <a:cs typeface="Times New Roman" pitchFamily="18" charset="0"/>
              </a:rPr>
              <a:t>Les femmes possèdent une paire de chromosomes X. </a:t>
            </a:r>
          </a:p>
          <a:p>
            <a:pPr>
              <a:buFontTx/>
              <a:buChar char="-"/>
            </a:pPr>
            <a:r>
              <a:rPr lang="fr-FR" sz="2800" dirty="0">
                <a:solidFill>
                  <a:srgbClr val="002060"/>
                </a:solidFill>
                <a:cs typeface="Times New Roman" pitchFamily="18" charset="0"/>
              </a:rPr>
              <a:t>La formule chromosomique normale s'écrit:</a:t>
            </a:r>
          </a:p>
          <a:p>
            <a:pPr marL="0" indent="0">
              <a:buNone/>
            </a:pPr>
            <a:r>
              <a:rPr lang="fr-FR" sz="2800" dirty="0">
                <a:solidFill>
                  <a:srgbClr val="002060"/>
                </a:solidFill>
                <a:cs typeface="Times New Roman" pitchFamily="18" charset="0"/>
              </a:rPr>
              <a:t>		</a:t>
            </a:r>
            <a:r>
              <a:rPr lang="fr-FR" sz="2800" b="1" dirty="0">
                <a:solidFill>
                  <a:srgbClr val="C00000"/>
                </a:solidFill>
                <a:cs typeface="Times New Roman" pitchFamily="18" charset="0"/>
              </a:rPr>
              <a:t>46,XX ou 46,XY</a:t>
            </a:r>
          </a:p>
        </p:txBody>
      </p:sp>
      <p:pic>
        <p:nvPicPr>
          <p:cNvPr id="4" name="Picture 2" descr="Résultat de recherche d'images pour &quot;exemple de caryotype humain&quot;">
            <a:extLst>
              <a:ext uri="{FF2B5EF4-FFF2-40B4-BE49-F238E27FC236}">
                <a16:creationId xmlns:a16="http://schemas.microsoft.com/office/drawing/2014/main" id="{7B6DAD65-4F29-B20A-DFFB-AFB1A2C25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93525" y="109024"/>
            <a:ext cx="4923409" cy="3319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1884"/>
            <a:ext cx="7620000" cy="715962"/>
          </a:xfrm>
        </p:spPr>
        <p:txBody>
          <a:bodyPr>
            <a:normAutofit/>
          </a:bodyPr>
          <a:lstStyle/>
          <a:p>
            <a:r>
              <a:rPr lang="fr-FR" sz="3600" b="1" u="sng" dirty="0">
                <a:solidFill>
                  <a:srgbClr val="002060"/>
                </a:solidFill>
              </a:rPr>
              <a:t>Anomalies du caryotype</a:t>
            </a:r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8372" y="2691202"/>
            <a:ext cx="2590800" cy="2620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3DCEA30-7240-BF10-7426-269347F7FB72}"/>
              </a:ext>
            </a:extLst>
          </p:cNvPr>
          <p:cNvSpPr txBox="1"/>
          <p:nvPr/>
        </p:nvSpPr>
        <p:spPr>
          <a:xfrm>
            <a:off x="457200" y="958948"/>
            <a:ext cx="696011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Pour chacun des </a:t>
            </a:r>
            <a:r>
              <a:rPr lang="en-US" sz="2400" dirty="0" err="1">
                <a:solidFill>
                  <a:srgbClr val="002060"/>
                </a:solidFill>
              </a:rPr>
              <a:t>caryotypes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suivants</a:t>
            </a:r>
            <a:r>
              <a:rPr lang="en-US" sz="2400" dirty="0">
                <a:solidFill>
                  <a:srgbClr val="002060"/>
                </a:solidFill>
              </a:rPr>
              <a:t>:</a:t>
            </a:r>
          </a:p>
          <a:p>
            <a:pPr marL="342900" indent="-342900">
              <a:buAutoNum type="arabicPeriod"/>
            </a:pPr>
            <a:r>
              <a:rPr lang="en-US" sz="2400" dirty="0" err="1">
                <a:solidFill>
                  <a:srgbClr val="002060"/>
                </a:solidFill>
              </a:rPr>
              <a:t>Préciser</a:t>
            </a:r>
            <a:r>
              <a:rPr lang="en-US" sz="2400" dirty="0">
                <a:solidFill>
                  <a:srgbClr val="002060"/>
                </a:solidFill>
              </a:rPr>
              <a:t> le </a:t>
            </a:r>
            <a:r>
              <a:rPr lang="en-US" sz="2400" dirty="0" err="1">
                <a:solidFill>
                  <a:srgbClr val="002060"/>
                </a:solidFill>
              </a:rPr>
              <a:t>sexe</a:t>
            </a:r>
            <a:r>
              <a:rPr lang="en-US" sz="2400" dirty="0">
                <a:solidFill>
                  <a:srgbClr val="002060"/>
                </a:solidFill>
              </a:rPr>
              <a:t> de </a:t>
            </a:r>
            <a:r>
              <a:rPr lang="en-US" sz="2400" dirty="0" err="1">
                <a:solidFill>
                  <a:srgbClr val="002060"/>
                </a:solidFill>
              </a:rPr>
              <a:t>l’individu</a:t>
            </a:r>
            <a:r>
              <a:rPr lang="en-US" sz="2400" dirty="0">
                <a:solidFill>
                  <a:srgbClr val="002060"/>
                </a:solidFill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2400" dirty="0" err="1">
                <a:solidFill>
                  <a:srgbClr val="002060"/>
                </a:solidFill>
              </a:rPr>
              <a:t>Relever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l’anomalie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chromosomique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observée</a:t>
            </a:r>
            <a:r>
              <a:rPr lang="en-US" sz="2400" dirty="0">
                <a:solidFill>
                  <a:srgbClr val="002060"/>
                </a:solidFill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2400" dirty="0" err="1">
                <a:solidFill>
                  <a:srgbClr val="002060"/>
                </a:solidFill>
              </a:rPr>
              <a:t>Ecrire</a:t>
            </a:r>
            <a:r>
              <a:rPr lang="en-US" sz="2400" dirty="0">
                <a:solidFill>
                  <a:srgbClr val="002060"/>
                </a:solidFill>
              </a:rPr>
              <a:t> la </a:t>
            </a:r>
            <a:r>
              <a:rPr lang="en-US" sz="2400" dirty="0" err="1">
                <a:solidFill>
                  <a:srgbClr val="002060"/>
                </a:solidFill>
              </a:rPr>
              <a:t>formule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chromosomique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correspondante</a:t>
            </a:r>
            <a:r>
              <a:rPr lang="en-US" sz="2400" dirty="0">
                <a:solidFill>
                  <a:srgbClr val="002060"/>
                </a:solidFill>
              </a:rPr>
              <a:t>.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792383-C6B7-9F0B-7E72-C5DE66322D68}"/>
              </a:ext>
            </a:extLst>
          </p:cNvPr>
          <p:cNvSpPr txBox="1"/>
          <p:nvPr/>
        </p:nvSpPr>
        <p:spPr>
          <a:xfrm>
            <a:off x="610772" y="5474148"/>
            <a:ext cx="228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S</a:t>
            </a:r>
            <a:r>
              <a:rPr lang="fr-FR" sz="18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yndrome de Turner</a:t>
            </a:r>
          </a:p>
          <a:p>
            <a:r>
              <a:rPr lang="fr-FR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2n = 45, X</a:t>
            </a:r>
            <a:endParaRPr lang="en-US" dirty="0"/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DC68EF56-DA63-919A-5362-448315351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26818" y="2691201"/>
            <a:ext cx="2690364" cy="262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F765FEC-163F-127A-6073-407C647ACAB7}"/>
              </a:ext>
            </a:extLst>
          </p:cNvPr>
          <p:cNvSpPr txBox="1"/>
          <p:nvPr/>
        </p:nvSpPr>
        <p:spPr>
          <a:xfrm>
            <a:off x="3639388" y="5474148"/>
            <a:ext cx="19994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Trisomie 21</a:t>
            </a:r>
          </a:p>
          <a:p>
            <a:r>
              <a:rPr lang="fr-FR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2n= 47, XX + 21</a:t>
            </a:r>
            <a:endParaRPr lang="en-US" dirty="0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BD309D6A-D768-E43E-9DE9-8CF49EF60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4827" y="2691201"/>
            <a:ext cx="2943009" cy="262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8F8A021-E101-20D1-37AF-82BBE38F80A2}"/>
              </a:ext>
            </a:extLst>
          </p:cNvPr>
          <p:cNvSpPr txBox="1"/>
          <p:nvPr/>
        </p:nvSpPr>
        <p:spPr>
          <a:xfrm>
            <a:off x="6290587" y="5474148"/>
            <a:ext cx="25591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Syndrome de Klinefelter</a:t>
            </a:r>
          </a:p>
          <a:p>
            <a:r>
              <a:rPr lang="fr-FR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2n = 47, XXY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</TotalTime>
  <Words>163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Le caryotype </vt:lpstr>
      <vt:lpstr>PowerPoint Presentation</vt:lpstr>
      <vt:lpstr>PowerPoint Presentation</vt:lpstr>
      <vt:lpstr>PowerPoint Presentation</vt:lpstr>
      <vt:lpstr>Anomalies du caryotype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classifications des êtres vivants  </dc:title>
  <dc:creator>User</dc:creator>
  <cp:lastModifiedBy>Admin</cp:lastModifiedBy>
  <cp:revision>134</cp:revision>
  <dcterms:created xsi:type="dcterms:W3CDTF">2006-08-16T00:00:00Z</dcterms:created>
  <dcterms:modified xsi:type="dcterms:W3CDTF">2025-05-11T16:21:16Z</dcterms:modified>
</cp:coreProperties>
</file>